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5" r:id="rId3"/>
    <p:sldId id="266" r:id="rId4"/>
    <p:sldId id="268" r:id="rId5"/>
    <p:sldId id="269" r:id="rId6"/>
    <p:sldId id="267" r:id="rId7"/>
    <p:sldId id="261" r:id="rId8"/>
    <p:sldId id="262" r:id="rId9"/>
    <p:sldId id="263" r:id="rId10"/>
    <p:sldId id="264" r:id="rId11"/>
    <p:sldId id="270" r:id="rId12"/>
    <p:sldId id="271" r:id="rId13"/>
  </p:sldIdLst>
  <p:sldSz cx="9144000" cy="6858000" type="screen4x3"/>
  <p:notesSz cx="6950075" cy="9236075"/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Kozuka Gothic Pro B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Kozuka Gothic Pro B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Kozuka Gothic Pro B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Kozuka Gothic Pro B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Kozuka Gothic Pro B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Kozuka Gothic Pro B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Kozuka Gothic Pro B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Kozuka Gothic Pro B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Kozuka Gothic Pro B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81" autoAdjust="0"/>
  </p:normalViewPr>
  <p:slideViewPr>
    <p:cSldViewPr>
      <p:cViewPr>
        <p:scale>
          <a:sx n="77" d="100"/>
          <a:sy n="77" d="100"/>
        </p:scale>
        <p:origin x="-870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699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26" charset="0"/>
                <a:cs typeface="Kozuka Gothic Pro B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6768" y="0"/>
            <a:ext cx="3011699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26" charset="0"/>
                <a:cs typeface="Kozuka Gothic Pro B" pitchFamily="34" charset="-128"/>
              </a:defRPr>
            </a:lvl1pPr>
          </a:lstStyle>
          <a:p>
            <a:pPr>
              <a:defRPr/>
            </a:pPr>
            <a:fld id="{D25EB2FC-2F82-4E12-A4D0-A4C2E1770DEE}" type="datetime1">
              <a:rPr lang="en-US"/>
              <a:pPr>
                <a:defRPr/>
              </a:pPr>
              <a:t>9/23/2011</a:t>
            </a:fld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378"/>
            <a:ext cx="3011699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26" charset="0"/>
                <a:cs typeface="Kozuka Gothic Pro B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6768" y="8772378"/>
            <a:ext cx="3011699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26" charset="0"/>
                <a:cs typeface="Kozuka Gothic Pro B" pitchFamily="34" charset="-128"/>
              </a:defRPr>
            </a:lvl1pPr>
          </a:lstStyle>
          <a:p>
            <a:pPr>
              <a:defRPr/>
            </a:pPr>
            <a:fld id="{63E98846-3524-4BD0-ACD3-40212F137E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923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699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26" charset="0"/>
                <a:cs typeface="Kozuka Gothic Pro B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6768" y="0"/>
            <a:ext cx="3011699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26" charset="0"/>
                <a:cs typeface="Kozuka Gothic Pro B" pitchFamily="34" charset="-128"/>
              </a:defRPr>
            </a:lvl1pPr>
          </a:lstStyle>
          <a:p>
            <a:pPr>
              <a:defRPr/>
            </a:pPr>
            <a:fld id="{A146FB7B-81A8-44D4-8FBB-4C10139F9823}" type="datetime1">
              <a:rPr lang="en-US"/>
              <a:pPr>
                <a:defRPr/>
              </a:pPr>
              <a:t>9/23/2011</a:t>
            </a:fld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008" y="4387767"/>
            <a:ext cx="5560060" cy="4155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378"/>
            <a:ext cx="3011699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26" charset="0"/>
                <a:cs typeface="Kozuka Gothic Pro B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6768" y="8772378"/>
            <a:ext cx="3011699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26" charset="0"/>
                <a:cs typeface="Kozuka Gothic Pro B" pitchFamily="34" charset="-128"/>
              </a:defRPr>
            </a:lvl1pPr>
          </a:lstStyle>
          <a:p>
            <a:pPr>
              <a:defRPr/>
            </a:pPr>
            <a:fld id="{128F73EA-A8B4-4291-8E16-367FA5C8E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6055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26" charset="0"/>
        <a:ea typeface="Kozuka Gothic Pro B" pitchFamily="34" charset="-128"/>
        <a:cs typeface="Kozuka Gothic Pro B" pitchFamily="3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26" charset="0"/>
        <a:ea typeface="Kozuka Gothic Pro B" pitchFamily="34" charset="-128"/>
        <a:cs typeface="Kozuka Gothic Pro B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26" charset="0"/>
        <a:ea typeface="Kozuka Gothic Pro B" pitchFamily="34" charset="-128"/>
        <a:cs typeface="Kozuka Gothic Pro B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26" charset="0"/>
        <a:ea typeface="Kozuka Gothic Pro B" pitchFamily="34" charset="-128"/>
        <a:cs typeface="Kozuka Gothic Pro B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26" charset="0"/>
        <a:ea typeface="Kozuka Gothic Pro B" pitchFamily="34" charset="-128"/>
        <a:cs typeface="Kozuka Gothic Pro B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sdash\Desktop\CWC_TITLEs new arch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2799080"/>
            <a:ext cx="7848600" cy="401320"/>
          </a:xfrm>
        </p:spPr>
        <p:txBody>
          <a:bodyPr/>
          <a:lstStyle>
            <a:lvl1pPr>
              <a:defRPr sz="1700" b="1">
                <a:latin typeface="+mj-lt"/>
                <a:cs typeface="Calibri"/>
              </a:defRPr>
            </a:lvl1pPr>
            <a:lvl2pPr marL="0" indent="0">
              <a:defRPr sz="1400" i="1">
                <a:solidFill>
                  <a:srgbClr val="005288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914400" y="3200400"/>
            <a:ext cx="7848600" cy="381000"/>
          </a:xfrm>
        </p:spPr>
        <p:txBody>
          <a:bodyPr/>
          <a:lstStyle>
            <a:lvl1pPr>
              <a:defRPr sz="1400" i="0">
                <a:latin typeface="+mn-lt"/>
                <a:cs typeface="Calibri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WC_0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 userDrawn="1"/>
        </p:nvSpPr>
        <p:spPr bwMode="auto">
          <a:xfrm>
            <a:off x="1028700" y="1666875"/>
            <a:ext cx="314642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5000"/>
              </a:lnSpc>
              <a:spcBef>
                <a:spcPct val="80000"/>
              </a:spcBef>
              <a:tabLst>
                <a:tab pos="2228850" algn="l"/>
              </a:tabLst>
              <a:defRPr/>
            </a:pPr>
            <a:endParaRPr lang="en-US" sz="1100">
              <a:latin typeface="Calibri" pitchFamily="-97" charset="0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533400" y="609600"/>
            <a:ext cx="4876800" cy="5486400"/>
          </a:xfrm>
        </p:spPr>
        <p:txBody>
          <a:bodyPr/>
          <a:lstStyle>
            <a:lvl2pPr marL="406400" indent="-9525">
              <a:tabLst>
                <a:tab pos="2286000" algn="r"/>
              </a:tabLst>
              <a:defRPr>
                <a:solidFill>
                  <a:srgbClr val="005288"/>
                </a:solidFill>
              </a:defRPr>
            </a:lvl2pPr>
            <a:lvl3pPr>
              <a:defRPr>
                <a:solidFill>
                  <a:srgbClr val="005288"/>
                </a:solidFill>
              </a:defRPr>
            </a:lvl3pPr>
            <a:lvl4pPr>
              <a:defRPr>
                <a:solidFill>
                  <a:srgbClr val="005288"/>
                </a:solidFill>
              </a:defRPr>
            </a:lvl4pPr>
            <a:lvl5pPr>
              <a:defRPr>
                <a:solidFill>
                  <a:srgbClr val="00528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WC_03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362200"/>
            <a:ext cx="6629400" cy="355600"/>
          </a:xfrm>
        </p:spPr>
        <p:txBody>
          <a:bodyPr/>
          <a:lstStyle>
            <a:lvl1pPr>
              <a:defRPr sz="17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16"/>
          <p:cNvSpPr>
            <a:spLocks noGrp="1"/>
          </p:cNvSpPr>
          <p:nvPr>
            <p:ph type="sldNum" sz="quarter" idx="10"/>
          </p:nvPr>
        </p:nvSpPr>
        <p:spPr>
          <a:xfrm>
            <a:off x="66294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85B02FFF-5F13-44B5-B4C9-E4B8DD242A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WC_04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3825"/>
            <a:ext cx="8382000" cy="355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400" y="609600"/>
            <a:ext cx="8229600" cy="5486400"/>
          </a:xfrm>
        </p:spPr>
        <p:txBody>
          <a:bodyPr/>
          <a:lstStyle>
            <a:lvl2pPr marL="406400" indent="-9525"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16"/>
          <p:cNvSpPr>
            <a:spLocks noGrp="1"/>
          </p:cNvSpPr>
          <p:nvPr>
            <p:ph type="sldNum" sz="quarter" idx="11"/>
          </p:nvPr>
        </p:nvSpPr>
        <p:spPr>
          <a:xfrm>
            <a:off x="66294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1D939282-0BC8-45F9-B013-8EF9E81736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23825"/>
            <a:ext cx="8229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988" y="609600"/>
            <a:ext cx="8229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1300" b="1">
          <a:solidFill>
            <a:srgbClr val="00528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300" b="1">
          <a:solidFill>
            <a:srgbClr val="005288"/>
          </a:solidFill>
          <a:latin typeface="Palatino Linotype" pitchFamily="26" charset="0"/>
          <a:ea typeface="Kozuka Gothic Pro B" pitchFamily="34" charset="-128"/>
          <a:cs typeface="Kozuka Gothic Pro B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300" b="1">
          <a:solidFill>
            <a:srgbClr val="005288"/>
          </a:solidFill>
          <a:latin typeface="Palatino Linotype" pitchFamily="26" charset="0"/>
          <a:ea typeface="Kozuka Gothic Pro B" pitchFamily="34" charset="-128"/>
          <a:cs typeface="Kozuka Gothic Pro B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300" b="1">
          <a:solidFill>
            <a:srgbClr val="005288"/>
          </a:solidFill>
          <a:latin typeface="Palatino Linotype" pitchFamily="26" charset="0"/>
          <a:ea typeface="Kozuka Gothic Pro B" pitchFamily="34" charset="-128"/>
          <a:cs typeface="Kozuka Gothic Pro B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300" b="1">
          <a:solidFill>
            <a:srgbClr val="005288"/>
          </a:solidFill>
          <a:latin typeface="Palatino Linotype" pitchFamily="26" charset="0"/>
          <a:ea typeface="Kozuka Gothic Pro B" pitchFamily="34" charset="-128"/>
          <a:cs typeface="Kozuka Gothic Pro B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80000"/>
        </a:spcBef>
        <a:spcAft>
          <a:spcPct val="0"/>
        </a:spcAft>
        <a:buChar char="•"/>
        <a:defRPr sz="1700">
          <a:solidFill>
            <a:srgbClr val="005288"/>
          </a:solidFill>
          <a:latin typeface="+mn-lt"/>
          <a:ea typeface="+mn-ea"/>
          <a:cs typeface="+mn-cs"/>
        </a:defRPr>
      </a:lvl1pPr>
      <a:lvl2pPr marL="406400" indent="-9525" algn="l" rtl="0" eaLnBrk="0" fontAlgn="base" hangingPunct="0">
        <a:lnSpc>
          <a:spcPct val="95000"/>
        </a:lnSpc>
        <a:spcBef>
          <a:spcPct val="80000"/>
        </a:spcBef>
        <a:spcAft>
          <a:spcPct val="0"/>
        </a:spcAft>
        <a:buChar char="–"/>
        <a:defRPr sz="1100">
          <a:solidFill>
            <a:schemeClr val="tx1"/>
          </a:solidFill>
          <a:latin typeface="Calibri" pitchFamily="26" charset="0"/>
          <a:ea typeface="+mn-ea"/>
          <a:cs typeface="+mn-cs"/>
        </a:defRPr>
      </a:lvl2pPr>
      <a:lvl3pPr marL="630238" indent="284163" algn="l" rtl="0" eaLnBrk="0" fontAlgn="base" hangingPunct="0">
        <a:lnSpc>
          <a:spcPct val="95000"/>
        </a:lnSpc>
        <a:spcBef>
          <a:spcPct val="80000"/>
        </a:spcBef>
        <a:spcAft>
          <a:spcPct val="0"/>
        </a:spcAft>
        <a:buChar char="•"/>
        <a:defRPr sz="1100">
          <a:solidFill>
            <a:schemeClr val="tx1"/>
          </a:solidFill>
          <a:latin typeface="Calibri" pitchFamily="26" charset="0"/>
          <a:ea typeface="+mn-ea"/>
          <a:cs typeface="+mn-cs"/>
        </a:defRPr>
      </a:lvl3pPr>
      <a:lvl4pPr marL="862013" indent="-3175" algn="l" rtl="0" eaLnBrk="0" fontAlgn="base" hangingPunct="0">
        <a:lnSpc>
          <a:spcPct val="95000"/>
        </a:lnSpc>
        <a:spcBef>
          <a:spcPct val="80000"/>
        </a:spcBef>
        <a:spcAft>
          <a:spcPct val="0"/>
        </a:spcAft>
        <a:buChar char="–"/>
        <a:defRPr sz="1100">
          <a:solidFill>
            <a:schemeClr val="tx1"/>
          </a:solidFill>
          <a:latin typeface="Calibri" pitchFamily="26" charset="0"/>
          <a:ea typeface="+mn-ea"/>
          <a:cs typeface="+mn-cs"/>
        </a:defRPr>
      </a:lvl4pPr>
      <a:lvl5pPr marL="1087438" indent="3175" algn="l" rtl="0" eaLnBrk="0" fontAlgn="base" hangingPunct="0">
        <a:lnSpc>
          <a:spcPct val="95000"/>
        </a:lnSpc>
        <a:spcBef>
          <a:spcPct val="80000"/>
        </a:spcBef>
        <a:spcAft>
          <a:spcPct val="0"/>
        </a:spcAft>
        <a:buChar char="»"/>
        <a:defRPr sz="1100">
          <a:solidFill>
            <a:schemeClr val="tx1"/>
          </a:solidFill>
          <a:latin typeface="Calibri" pitchFamily="26" charset="0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5" Type="http://schemas.openxmlformats.org/officeDocument/2006/relationships/image" Target="../media/image7.png"/><Relationship Id="rId4" Type="http://schemas.openxmlformats.org/officeDocument/2006/relationships/hyperlink" Target="http://en.wikipedia.org/wiki/File:Freddie_Mac.sv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33400" y="2819400"/>
            <a:ext cx="7848600" cy="401637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Florida Housing Coalition Annual Conference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33400" y="3352800"/>
            <a:ext cx="8229600" cy="685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Preservation of Affordable Housing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September 27, 2011</a:t>
            </a:r>
          </a:p>
          <a:p>
            <a:pPr>
              <a:buFontTx/>
              <a:buNone/>
              <a:defRPr/>
            </a:pPr>
            <a:endParaRPr lang="en-US" dirty="0"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Case Study #1 – Bonds with 4% LIHTC (continued)</a:t>
            </a:r>
            <a:endParaRPr lang="en-US" sz="1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33400" y="8382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Flow of Funds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9906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752600" y="1981200"/>
            <a:ext cx="1958975" cy="79533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Issuer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752600" y="3505200"/>
            <a:ext cx="1958975" cy="79533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Borrower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524000" y="5105400"/>
            <a:ext cx="2514600" cy="79533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Project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1447800"/>
            <a:ext cx="13604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5867400" y="2971800"/>
            <a:ext cx="1958975" cy="762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Trustee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5867400" y="3886200"/>
            <a:ext cx="1960562" cy="6127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CWCapital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LLC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1447800" y="2819400"/>
            <a:ext cx="8338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Bond </a:t>
            </a:r>
          </a:p>
          <a:p>
            <a:pPr algn="ctr"/>
            <a:r>
              <a:rPr lang="en-US" sz="1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Proceeds</a:t>
            </a:r>
          </a:p>
        </p:txBody>
      </p:sp>
      <p:sp>
        <p:nvSpPr>
          <p:cNvPr id="18" name="Text Box 32"/>
          <p:cNvSpPr txBox="1">
            <a:spLocks noChangeArrowheads="1"/>
          </p:cNvSpPr>
          <p:nvPr/>
        </p:nvSpPr>
        <p:spPr bwMode="auto">
          <a:xfrm>
            <a:off x="2819400" y="2971800"/>
            <a:ext cx="14221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0000CC"/>
                </a:solidFill>
              </a:rPr>
              <a:t>Bond Mortgage</a:t>
            </a:r>
          </a:p>
          <a:p>
            <a:pPr algn="ctr"/>
            <a:r>
              <a:rPr lang="en-US" sz="1400" dirty="0">
                <a:solidFill>
                  <a:srgbClr val="0000CC"/>
                </a:solidFill>
              </a:rPr>
              <a:t>Loan</a:t>
            </a:r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152400" y="4495800"/>
            <a:ext cx="2590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00CC"/>
                </a:solidFill>
              </a:rPr>
              <a:t>Proceeds used </a:t>
            </a:r>
            <a:r>
              <a:rPr lang="en-US" sz="1400" dirty="0" smtClean="0">
                <a:solidFill>
                  <a:srgbClr val="0000CC"/>
                </a:solidFill>
              </a:rPr>
              <a:t>to rehabilitate</a:t>
            </a:r>
            <a:endParaRPr lang="en-US" sz="1400" dirty="0">
              <a:solidFill>
                <a:srgbClr val="0000CC"/>
              </a:solidFill>
            </a:endParaRP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3048000" y="4572000"/>
            <a:ext cx="87568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0000CC"/>
                </a:solidFill>
              </a:rPr>
              <a:t>Revenue</a:t>
            </a:r>
          </a:p>
        </p:txBody>
      </p:sp>
      <p:sp>
        <p:nvSpPr>
          <p:cNvPr id="21" name="Text Box 30"/>
          <p:cNvSpPr txBox="1">
            <a:spLocks noChangeArrowheads="1"/>
          </p:cNvSpPr>
          <p:nvPr/>
        </p:nvSpPr>
        <p:spPr bwMode="auto">
          <a:xfrm>
            <a:off x="4462985" y="1828800"/>
            <a:ext cx="6799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0000CC"/>
                </a:solidFill>
              </a:rPr>
              <a:t>Bonds</a:t>
            </a:r>
          </a:p>
        </p:txBody>
      </p:sp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4196149" y="2438400"/>
            <a:ext cx="13644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0000CC"/>
                </a:solidFill>
              </a:rPr>
              <a:t>Bond Proceeds</a:t>
            </a: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6274861" y="1143000"/>
            <a:ext cx="8837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0000CC"/>
                </a:solidFill>
              </a:rPr>
              <a:t>Treasury</a:t>
            </a:r>
          </a:p>
        </p:txBody>
      </p: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6866117" y="2590800"/>
            <a:ext cx="18998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0000CC"/>
                </a:solidFill>
              </a:rPr>
              <a:t>Principal and Interest</a:t>
            </a: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4114800" y="3733800"/>
            <a:ext cx="13315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0000CC"/>
                </a:solidFill>
              </a:rPr>
              <a:t>Loan Payment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988359" y="4800600"/>
            <a:ext cx="18213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0000CC"/>
                </a:solidFill>
              </a:rPr>
              <a:t>Credit Enhancement</a:t>
            </a:r>
          </a:p>
          <a:p>
            <a:pPr algn="ctr"/>
            <a:r>
              <a:rPr lang="en-US" sz="1400" dirty="0">
                <a:solidFill>
                  <a:srgbClr val="0000CC"/>
                </a:solidFill>
              </a:rPr>
              <a:t>Agreement</a:t>
            </a:r>
          </a:p>
        </p:txBody>
      </p:sp>
      <p:pic>
        <p:nvPicPr>
          <p:cNvPr id="27" name="Picture 14" descr="Freddie Mac.sv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5410200"/>
            <a:ext cx="992188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2" name="Straight Arrow Connector 41"/>
          <p:cNvCxnSpPr/>
          <p:nvPr/>
        </p:nvCxnSpPr>
        <p:spPr>
          <a:xfrm>
            <a:off x="3810000" y="2133600"/>
            <a:ext cx="2133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16200000" flipV="1">
            <a:off x="4495802" y="4495799"/>
            <a:ext cx="609599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5400000" flipH="1" flipV="1">
            <a:off x="6515101" y="2781301"/>
            <a:ext cx="380999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16200000" flipH="1">
            <a:off x="6629797" y="3809604"/>
            <a:ext cx="152400" cy="7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10800000">
            <a:off x="3733800" y="2362200"/>
            <a:ext cx="2133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rot="16200000" flipV="1">
            <a:off x="2514602" y="3124199"/>
            <a:ext cx="609599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rot="5400000">
            <a:off x="2057400" y="3124200"/>
            <a:ext cx="610394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rot="5400000" flipH="1" flipV="1">
            <a:off x="2705894" y="4686300"/>
            <a:ext cx="685006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rot="5400000">
            <a:off x="2324100" y="4686300"/>
            <a:ext cx="685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3733800" y="4114800"/>
            <a:ext cx="2133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Case Study – Rehab with Tenants in Place – 9% LIHTC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2057400"/>
            <a:ext cx="4038600" cy="26468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$7,800,000</a:t>
            </a:r>
          </a:p>
          <a:p>
            <a:pPr algn="ctr"/>
            <a:endParaRPr lang="en-US" dirty="0" smtClean="0"/>
          </a:p>
          <a:p>
            <a:pPr algn="ctr"/>
            <a:r>
              <a:rPr lang="en-US" sz="1600" dirty="0" smtClean="0"/>
              <a:t>Fannie Mae Immediate Delivery</a:t>
            </a:r>
          </a:p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Fixed Rate in Place Rehab with 9% LIHTC</a:t>
            </a:r>
          </a:p>
          <a:p>
            <a:pPr algn="ctr"/>
            <a:endParaRPr lang="en-US" sz="1600" dirty="0" smtClean="0"/>
          </a:p>
          <a:p>
            <a:pPr algn="ctr"/>
            <a:r>
              <a:rPr lang="en-US" sz="1600" dirty="0" err="1" smtClean="0"/>
              <a:t>CWCapital</a:t>
            </a:r>
            <a:r>
              <a:rPr lang="en-US" sz="1600" dirty="0" smtClean="0"/>
              <a:t> was</a:t>
            </a:r>
          </a:p>
          <a:p>
            <a:pPr algn="ctr"/>
            <a:r>
              <a:rPr lang="en-US" sz="1600" dirty="0" smtClean="0"/>
              <a:t>Fannie Mae DUS Lender</a:t>
            </a:r>
          </a:p>
          <a:p>
            <a:pPr algn="ctr"/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8382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Immediate Delivery</a:t>
            </a: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Acquisition/Rehab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9906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4648200" y="1371600"/>
            <a:ext cx="4114800" cy="4800600"/>
          </a:xfrm>
          <a:prstGeom prst="rect">
            <a:avLst/>
          </a:prstGeom>
          <a:noFill/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en-US" sz="1400" dirty="0" err="1" smtClean="0">
                <a:solidFill>
                  <a:schemeClr val="tx1"/>
                </a:solidFill>
              </a:rPr>
              <a:t>CWCapital</a:t>
            </a:r>
            <a:r>
              <a:rPr lang="en-US" sz="1400" dirty="0" smtClean="0">
                <a:solidFill>
                  <a:schemeClr val="tx1"/>
                </a:solidFill>
              </a:rPr>
              <a:t> LLC served as the Fannie Mae DUS Lender on an immediate delivery loan of $7,800,000.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dirty="0" smtClean="0">
                <a:solidFill>
                  <a:schemeClr val="tx1"/>
                </a:solidFill>
              </a:rPr>
              <a:t>Loan proceeds plus tax credit equity were used to rehabilitate a 180-unit garden apartment property with residents in place. 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dirty="0" smtClean="0">
                <a:solidFill>
                  <a:schemeClr val="tx1"/>
                </a:solidFill>
              </a:rPr>
              <a:t>Tax Credit Equity Installments plus loan proceeds to fund the renovations.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dirty="0" smtClean="0">
                <a:solidFill>
                  <a:schemeClr val="tx1"/>
                </a:solidFill>
              </a:rPr>
              <a:t>Completion and Operating Deficits Guaranty required.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dirty="0" smtClean="0">
                <a:solidFill>
                  <a:schemeClr val="tx1"/>
                </a:solidFill>
              </a:rPr>
              <a:t>Fannie Mae HUD Risk Share program utilized to improve terms.</a:t>
            </a:r>
          </a:p>
          <a:p>
            <a:pPr eaLnBrk="1" hangingPunct="1"/>
            <a:endParaRPr lang="en-US" sz="1400" dirty="0" smtClean="0"/>
          </a:p>
          <a:p>
            <a:pPr eaLnBrk="1" hangingPunct="1"/>
            <a:endParaRPr lang="en-US" sz="1400" dirty="0" smtClean="0">
              <a:ea typeface="Arial Unicode MS" pitchFamily="34" charset="-128"/>
              <a:cs typeface="Arial Unicode MS" pitchFamily="34" charset="-128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Case Study – Rehab with Tenants in Place – 9% LIHTC </a:t>
            </a:r>
            <a:r>
              <a:rPr lang="en-US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(continued)</a:t>
            </a:r>
            <a:endParaRPr lang="en-US" sz="18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876800" y="9906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4800600" y="1828800"/>
            <a:ext cx="3962400" cy="4038600"/>
          </a:xfrm>
          <a:prstGeom prst="rect">
            <a:avLst/>
          </a:prstGeom>
          <a:noFill/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en-US" sz="1400" dirty="0" smtClean="0">
                <a:solidFill>
                  <a:schemeClr val="tx1"/>
                </a:solidFill>
              </a:rPr>
              <a:t>Originally constructed in 1981 and consists of an existing 180-unit family and seniors development.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dirty="0" smtClean="0">
                <a:solidFill>
                  <a:schemeClr val="tx1"/>
                </a:solidFill>
              </a:rPr>
              <a:t>The Project includes 148 family units and 32 age-restricted units.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dirty="0" smtClean="0">
                <a:solidFill>
                  <a:schemeClr val="tx1"/>
                </a:solidFill>
              </a:rPr>
              <a:t>The cost of the rehab was $7,920,000 or $44,000per unit.  The Project received a new 20-year, Section 8 HAP contract for 100% of the units in 2011.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dirty="0" smtClean="0">
                <a:solidFill>
                  <a:schemeClr val="tx1"/>
                </a:solidFill>
              </a:rPr>
              <a:t>Rehabilitation is expected to be completed within 15 months and the borrower provided an interim bridge loan to fund the timing gap from tax credit equity </a:t>
            </a:r>
            <a:r>
              <a:rPr lang="en-US" sz="1400" smtClean="0">
                <a:solidFill>
                  <a:schemeClr val="tx1"/>
                </a:solidFill>
              </a:rPr>
              <a:t>installments.</a:t>
            </a:r>
            <a:endParaRPr lang="en-US" sz="1400" dirty="0" smtClean="0">
              <a:solidFill>
                <a:schemeClr val="tx1"/>
              </a:solidFill>
            </a:endParaRPr>
          </a:p>
          <a:p>
            <a:pPr eaLnBrk="1" hangingPunct="1"/>
            <a:endParaRPr lang="en-US" sz="1400" dirty="0" smtClean="0"/>
          </a:p>
          <a:p>
            <a:pPr eaLnBrk="1" hangingPunct="1"/>
            <a:endParaRPr lang="en-US" sz="1400" dirty="0" smtClean="0"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9" name="Group 54"/>
          <p:cNvGraphicFramePr>
            <a:graphicFrameLocks/>
          </p:cNvGraphicFramePr>
          <p:nvPr/>
        </p:nvGraphicFramePr>
        <p:xfrm>
          <a:off x="381000" y="1524000"/>
          <a:ext cx="4038600" cy="3584261"/>
        </p:xfrm>
        <a:graphic>
          <a:graphicData uri="http://schemas.openxmlformats.org/drawingml/2006/table">
            <a:tbl>
              <a:tblPr/>
              <a:tblGrid>
                <a:gridCol w="274638"/>
                <a:gridCol w="2738437"/>
                <a:gridCol w="1025525"/>
              </a:tblGrid>
              <a:tr h="32861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>
                          <a:srgbClr val="961D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Narrow" pitchFamily="34" charset="0"/>
                        </a:rPr>
                        <a:t>SOURCES OF FUNDS - Permanent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>
                          <a:srgbClr val="961D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>
                          <a:srgbClr val="961D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Loan Proceeds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>
                          <a:srgbClr val="961D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$  7,800,000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>
                          <a:srgbClr val="961D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>
                          <a:srgbClr val="961D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Tax Credit Equity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>
                          <a:srgbClr val="961D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$10,786,000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>
                          <a:srgbClr val="961D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>
                          <a:srgbClr val="961D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Existing Reserves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>
                          <a:srgbClr val="961D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$     303,000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>
                          <a:srgbClr val="961D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>
                          <a:srgbClr val="961D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Total Sources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>
                          <a:srgbClr val="961D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$18,889,000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>
                          <a:srgbClr val="961D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Narrow" pitchFamily="34" charset="0"/>
                        </a:rPr>
                        <a:t>USES OF FUNDS - Permanent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>
                          <a:srgbClr val="961D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>
                          <a:srgbClr val="961D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Purchase Price – Land and Building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>
                          <a:srgbClr val="961D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$  7,000,000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>
                          <a:srgbClr val="961D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>
                          <a:srgbClr val="961D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Hard Construction Costs - Rehab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>
                          <a:srgbClr val="961D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$  7,920,000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>
                          <a:srgbClr val="961D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>
                          <a:srgbClr val="961D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Soft  Costs / Financing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>
                          <a:srgbClr val="961D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$  2,981,000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>
                          <a:srgbClr val="961D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>
                          <a:srgbClr val="961D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Reserve/Contingency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>
                          <a:srgbClr val="961D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$     988,000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>
                          <a:srgbClr val="961D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>
                          <a:srgbClr val="961D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Total Uses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>
                          <a:srgbClr val="961D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$18,889,000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Fannie Mae and Freddie Mac</a:t>
            </a:r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1524000"/>
            <a:ext cx="6781800" cy="36576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Preservation Programs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 -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Expiring Section 8 HAP Contracts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 -  Less than 10 Years of Restrictions</a:t>
            </a:r>
          </a:p>
          <a:p>
            <a:pPr>
              <a:spcBef>
                <a:spcPts val="0"/>
              </a:spcBef>
              <a:buNone/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Bond Credit Enhancement – 4% LIHTC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9% LIHTC Mortgages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Green Refinance Plus – Fannie Mae</a:t>
            </a:r>
          </a:p>
          <a:p>
            <a:pPr>
              <a:spcBef>
                <a:spcPts val="0"/>
              </a:spcBef>
              <a:buNone/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Preservation Programs – Immediate Funding</a:t>
            </a:r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4800" y="685800"/>
            <a:ext cx="8839200" cy="54864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Debt Service Coverage Ratio – 1.20x – 1.25x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 -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HUD Risk Share – 5 basis point reduction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Loan to Value – 80%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 -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HUD Risk Share – increase LTV by 5%</a:t>
            </a:r>
          </a:p>
          <a:p>
            <a:pPr>
              <a:spcBef>
                <a:spcPts val="0"/>
              </a:spcBef>
              <a:buNone/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Amortization – 30 to 35 years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Term – typically a minimum of 10 years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Minimum Occupancy – 85% Physical &amp; 80% Economic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Recourse – Non-recourse except for standard carve-out provisions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Supplemental Loans - Available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Bond Credit Enhancement – 4% LIHTC</a:t>
            </a:r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838200"/>
            <a:ext cx="8763000" cy="5779274"/>
          </a:xfr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Immediate and Forward Commitment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 - 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Forward requires LOC from “A” – “AA” Rated Bank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      until construction/rehab and stabilization</a:t>
            </a:r>
          </a:p>
          <a:p>
            <a:pPr>
              <a:spcBef>
                <a:spcPts val="0"/>
              </a:spcBef>
              <a:buNone/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General Underwriting</a:t>
            </a:r>
          </a:p>
          <a:p>
            <a:pPr lvl="2">
              <a:spcBef>
                <a:spcPts val="0"/>
              </a:spcBef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-    Debt Service Coverage Ratio – minimum of 1.15x (1.20x for VRB)</a:t>
            </a:r>
          </a:p>
          <a:p>
            <a:pPr lvl="2">
              <a:spcBef>
                <a:spcPts val="0"/>
              </a:spcBef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-    Loan to Value – maximum of 85% adjusted value or 90% of market value</a:t>
            </a:r>
          </a:p>
          <a:p>
            <a:pPr lvl="2">
              <a:spcBef>
                <a:spcPts val="0"/>
              </a:spcBef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-    Minimum Term – 15 years</a:t>
            </a:r>
          </a:p>
          <a:p>
            <a:pPr lvl="2">
              <a:spcBef>
                <a:spcPts val="0"/>
              </a:spcBef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-    Amortization – 30 to 35 years</a:t>
            </a:r>
          </a:p>
          <a:p>
            <a:pPr lvl="2"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   Fixed or Variable Rate Bonds (Fannie Mae – only Fixed)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Processing Time – 90 days or less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Supplemental Loans – Available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HUD Risk Share – Normally available and may improve terms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9% LIHTC Mortgages</a:t>
            </a:r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838200"/>
            <a:ext cx="8763000" cy="5516125"/>
          </a:xfr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Immediate and Forward Commitment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 - 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Same LOC Requirement if Forward Commitment</a:t>
            </a:r>
          </a:p>
          <a:p>
            <a:pPr>
              <a:spcBef>
                <a:spcPts val="0"/>
              </a:spcBef>
              <a:buNone/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General Underwriting</a:t>
            </a:r>
          </a:p>
          <a:p>
            <a:pPr lvl="2">
              <a:spcBef>
                <a:spcPts val="0"/>
              </a:spcBef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-    Debt Service Coverage Ratio –1.15x</a:t>
            </a:r>
          </a:p>
          <a:p>
            <a:pPr lvl="2">
              <a:spcBef>
                <a:spcPts val="0"/>
              </a:spcBef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-    Loan to Value – 90%</a:t>
            </a:r>
          </a:p>
          <a:p>
            <a:pPr lvl="2">
              <a:spcBef>
                <a:spcPts val="0"/>
              </a:spcBef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-    Minimum Term – 15 years</a:t>
            </a:r>
          </a:p>
          <a:p>
            <a:pPr lvl="2">
              <a:spcBef>
                <a:spcPts val="0"/>
              </a:spcBef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-    Amortization – 30 to 35 years</a:t>
            </a:r>
          </a:p>
          <a:p>
            <a:pPr lvl="2"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   Fixed or Variable Interest Rate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Processing Time – 75 days or less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Supplemental Loans – Available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HUD Risk Share – Normally available and may improve terms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Fannie Mae Green Refinance Plus</a:t>
            </a:r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838200"/>
            <a:ext cx="8763000" cy="5516125"/>
          </a:xfr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Benefits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 - 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4%-5% more proceeds for energy retro-fitting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 -   One Stop Customer Service – Fannie Mae Lender interacts with HUD/FHA</a:t>
            </a:r>
          </a:p>
          <a:p>
            <a:pPr>
              <a:spcBef>
                <a:spcPts val="0"/>
              </a:spcBef>
              <a:buNone/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General Underwriting</a:t>
            </a:r>
          </a:p>
          <a:p>
            <a:pPr lvl="2">
              <a:spcBef>
                <a:spcPts val="0"/>
              </a:spcBef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-    Loan to Value – 85%</a:t>
            </a:r>
          </a:p>
          <a:p>
            <a:pPr lvl="2">
              <a:spcBef>
                <a:spcPts val="0"/>
              </a:spcBef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-    Minimum Debt Service Coverage Ratio – 1.15x</a:t>
            </a:r>
          </a:p>
          <a:p>
            <a:pPr lvl="2">
              <a:spcBef>
                <a:spcPts val="0"/>
              </a:spcBef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-    Term – 10 years or more</a:t>
            </a:r>
          </a:p>
          <a:p>
            <a:pPr lvl="2">
              <a:spcBef>
                <a:spcPts val="0"/>
              </a:spcBef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-    Amortization – 30 years </a:t>
            </a:r>
          </a:p>
          <a:p>
            <a:pPr lvl="2"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   Fixed Interest Rate with no I/O period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Other Terms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 Affordability Restrictions must remain for Term of Loan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 -   Subsidy Layering Review may be required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 -   Green PNA is required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 -   Standard Appraisal and Phase I ESA required </a:t>
            </a:r>
          </a:p>
          <a:p>
            <a:pPr>
              <a:spcBef>
                <a:spcPts val="0"/>
              </a:spcBef>
              <a:buNone/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Case Study #1 – Bonds with 4% LIHTC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057400"/>
            <a:ext cx="3886200" cy="26468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$6,400,000</a:t>
            </a:r>
          </a:p>
          <a:p>
            <a:pPr algn="ctr"/>
            <a:endParaRPr lang="en-US" dirty="0" smtClean="0"/>
          </a:p>
          <a:p>
            <a:pPr algn="ctr"/>
            <a:r>
              <a:rPr lang="en-US" sz="1600" dirty="0" smtClean="0"/>
              <a:t>Florida Housing Finance Corporation</a:t>
            </a:r>
          </a:p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New Issue Bond Program</a:t>
            </a:r>
          </a:p>
          <a:p>
            <a:pPr algn="ctr"/>
            <a:endParaRPr lang="en-US" sz="1600" dirty="0" smtClean="0"/>
          </a:p>
          <a:p>
            <a:pPr algn="ctr"/>
            <a:r>
              <a:rPr lang="en-US" sz="1600" dirty="0" err="1" smtClean="0"/>
              <a:t>CWCapital</a:t>
            </a:r>
            <a:r>
              <a:rPr lang="en-US" sz="1600" dirty="0" smtClean="0"/>
              <a:t> was</a:t>
            </a:r>
          </a:p>
          <a:p>
            <a:pPr algn="ctr"/>
            <a:r>
              <a:rPr lang="en-US" sz="1600" dirty="0" smtClean="0"/>
              <a:t>Seller/Servicer</a:t>
            </a:r>
          </a:p>
          <a:p>
            <a:pPr algn="ctr"/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8382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Forward Commitment</a:t>
            </a: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Acquisition/Rehab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9906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648200" y="1371600"/>
            <a:ext cx="4114800" cy="4800600"/>
          </a:xfrm>
          <a:prstGeom prst="rect">
            <a:avLst/>
          </a:prstGeom>
          <a:noFill/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en-US" sz="1400" dirty="0" err="1" smtClean="0">
                <a:solidFill>
                  <a:schemeClr val="tx1"/>
                </a:solidFill>
              </a:rPr>
              <a:t>CWCapital</a:t>
            </a:r>
            <a:r>
              <a:rPr lang="en-US" sz="1400" dirty="0" smtClean="0">
                <a:solidFill>
                  <a:schemeClr val="tx1"/>
                </a:solidFill>
              </a:rPr>
              <a:t> LLC served as the Freddie Mac TAH Seller/Servicer on $6,400,000 of NIBP bonds purchased by Treasury.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dirty="0" smtClean="0">
                <a:solidFill>
                  <a:schemeClr val="tx1"/>
                </a:solidFill>
              </a:rPr>
              <a:t>Bond proceeds were used to rehabilitate a 14-story, 200 unit elderly housing development. 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dirty="0" smtClean="0">
                <a:solidFill>
                  <a:schemeClr val="tx1"/>
                </a:solidFill>
              </a:rPr>
              <a:t>Principal and interest on the mortgage loan was secured by a direct pay Credit Enhancement Agreement issued by Freddie Mac.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dirty="0" smtClean="0">
                <a:solidFill>
                  <a:schemeClr val="tx1"/>
                </a:solidFill>
              </a:rPr>
              <a:t>Initial Bond Issuance was split between Gap Bond amount of $2,850,000 and Permanent Bond amount of $6,400,000 and both were credit enhanced by Freddie Mac.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dirty="0" smtClean="0">
                <a:solidFill>
                  <a:schemeClr val="tx1"/>
                </a:solidFill>
              </a:rPr>
              <a:t>The all-in cost of capital for the financing was 4.638%.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dirty="0" smtClean="0">
                <a:solidFill>
                  <a:schemeClr val="tx1"/>
                </a:solidFill>
              </a:rPr>
              <a:t>Freddie Mac HUD Risk Share program utilized to improve terms.</a:t>
            </a:r>
          </a:p>
          <a:p>
            <a:pPr eaLnBrk="1" hangingPunct="1"/>
            <a:endParaRPr lang="en-US" sz="1400" dirty="0" smtClean="0"/>
          </a:p>
          <a:p>
            <a:pPr eaLnBrk="1" hangingPunct="1"/>
            <a:endParaRPr lang="en-US" sz="1400" dirty="0" smtClean="0">
              <a:ea typeface="Arial Unicode MS" pitchFamily="34" charset="-128"/>
              <a:cs typeface="Arial Unicode MS" pitchFamily="34" charset="-128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Case Study #1 – Bonds with 4% LIHTC (continued)</a:t>
            </a:r>
            <a:endParaRPr lang="en-US" sz="18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876800" y="9906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4800600" y="1828800"/>
            <a:ext cx="3962400" cy="4038600"/>
          </a:xfrm>
          <a:prstGeom prst="rect">
            <a:avLst/>
          </a:prstGeom>
          <a:noFill/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en-US" sz="1400" dirty="0" smtClean="0">
                <a:solidFill>
                  <a:schemeClr val="tx1"/>
                </a:solidFill>
              </a:rPr>
              <a:t>Originally constructed in 1971 and consists of an existing 200-unit elderly housing development.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dirty="0" smtClean="0">
                <a:solidFill>
                  <a:schemeClr val="tx1"/>
                </a:solidFill>
              </a:rPr>
              <a:t>The Project includes 81 efficiency units and 119 1B/1B units and was affiliated with the Methodist Church.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dirty="0" smtClean="0">
                <a:solidFill>
                  <a:schemeClr val="tx1"/>
                </a:solidFill>
              </a:rPr>
              <a:t>The cost of the rehab was $6,418,000 or $32,090 per unit.  The Project will receive a new 20-year, Section 8 HAP contract for 84% of the units upon expiration of the existing contract in 2012.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400" dirty="0" smtClean="0">
                <a:solidFill>
                  <a:schemeClr val="tx1"/>
                </a:solidFill>
              </a:rPr>
              <a:t>Rehabilitation will be floor-by-floor, and is expected to be completed within 15 months.</a:t>
            </a:r>
          </a:p>
          <a:p>
            <a:pPr eaLnBrk="1" hangingPunct="1"/>
            <a:endParaRPr lang="en-US" sz="1400" dirty="0" smtClean="0"/>
          </a:p>
          <a:p>
            <a:pPr eaLnBrk="1" hangingPunct="1"/>
            <a:endParaRPr lang="en-US" sz="1400" dirty="0" smtClean="0"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9" name="Group 54"/>
          <p:cNvGraphicFramePr>
            <a:graphicFrameLocks/>
          </p:cNvGraphicFramePr>
          <p:nvPr/>
        </p:nvGraphicFramePr>
        <p:xfrm>
          <a:off x="381000" y="1524000"/>
          <a:ext cx="4038600" cy="4271649"/>
        </p:xfrm>
        <a:graphic>
          <a:graphicData uri="http://schemas.openxmlformats.org/drawingml/2006/table">
            <a:tbl>
              <a:tblPr/>
              <a:tblGrid>
                <a:gridCol w="274638"/>
                <a:gridCol w="2738437"/>
                <a:gridCol w="1025525"/>
              </a:tblGrid>
              <a:tr h="32861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>
                          <a:srgbClr val="961D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Narrow" pitchFamily="34" charset="0"/>
                        </a:rPr>
                        <a:t>SOURCES OF FUNDS - Permanent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>
                          <a:srgbClr val="961D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>
                          <a:srgbClr val="961D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NIBP Bond Proceeds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>
                          <a:srgbClr val="961D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$  6,400,000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>
                          <a:srgbClr val="961D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>
                          <a:srgbClr val="961D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Tax Credit Equity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>
                          <a:srgbClr val="961D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$  5,488,000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>
                          <a:srgbClr val="961D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>
                          <a:srgbClr val="961D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Home Loan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>
                          <a:srgbClr val="961D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$  3,923,000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>
                          <a:srgbClr val="961D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>
                          <a:srgbClr val="961D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Seller Subordinate Loan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>
                          <a:srgbClr val="961D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$  2,500,000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>
                          <a:srgbClr val="961D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>
                          <a:srgbClr val="961D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Borrower Contribution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>
                          <a:srgbClr val="961D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$     350,000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>
                          <a:srgbClr val="961D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>
                          <a:srgbClr val="961D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Total Sources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>
                          <a:srgbClr val="961D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$18,661,000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>
                          <a:srgbClr val="961D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Narrow" pitchFamily="34" charset="0"/>
                        </a:rPr>
                        <a:t>USES OF FUNDS - Permanent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>
                          <a:srgbClr val="961D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>
                          <a:srgbClr val="961D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Purchase Price – Land and Building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>
                          <a:srgbClr val="961D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$  4,600,000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>
                          <a:srgbClr val="961D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>
                          <a:srgbClr val="961D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Hard Construction Costs - Rehab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>
                          <a:srgbClr val="961D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$  6,418,000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>
                          <a:srgbClr val="961D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>
                          <a:srgbClr val="961D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Soft Construction Costs / Financing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>
                          <a:srgbClr val="961D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$  7,267,000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>
                          <a:srgbClr val="961D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>
                          <a:srgbClr val="961D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Transition Reserve/Contingency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>
                          <a:srgbClr val="961D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$     376,000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>
                          <a:srgbClr val="961D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>
                          <a:srgbClr val="961D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Total Uses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5000"/>
                        </a:spcAft>
                        <a:buClr>
                          <a:srgbClr val="961D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$18,661,000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Case Study #1 – Bonds with 4% LIHTC (continued)</a:t>
            </a:r>
            <a:endParaRPr lang="en-US" sz="1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33400" y="8382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Interest Rate Stack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9906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2286000"/>
            <a:ext cx="517207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057400" y="3581400"/>
            <a:ext cx="9509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0000CC"/>
                </a:solidFill>
                <a:latin typeface="Arial Narrow" pitchFamily="34" charset="0"/>
              </a:rPr>
              <a:t>All-In Cost</a:t>
            </a:r>
          </a:p>
          <a:p>
            <a:pPr algn="ctr"/>
            <a:r>
              <a:rPr lang="en-US" sz="1600" dirty="0">
                <a:solidFill>
                  <a:srgbClr val="0000CC"/>
                </a:solidFill>
                <a:latin typeface="Arial Narrow" pitchFamily="34" charset="0"/>
              </a:rPr>
              <a:t>4.638%</a:t>
            </a:r>
          </a:p>
        </p:txBody>
      </p:sp>
      <p:sp>
        <p:nvSpPr>
          <p:cNvPr id="12" name="AutoShape 5"/>
          <p:cNvSpPr>
            <a:spLocks/>
          </p:cNvSpPr>
          <p:nvPr/>
        </p:nvSpPr>
        <p:spPr bwMode="auto">
          <a:xfrm>
            <a:off x="3276600" y="2514600"/>
            <a:ext cx="457200" cy="2667000"/>
          </a:xfrm>
          <a:prstGeom prst="leftBrace">
            <a:avLst>
              <a:gd name="adj1" fmla="val 4861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CTM_PRESENTATION_ID" val="090206be8048986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CTM_SLIDE_ID" val="090206be8048907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CTM_SLIDE_ID" val="090206be8048907b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CTM_SLIDE_ID" val="090206be8048907b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CTM_SLIDE_ID" val="090206be8048907b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CTM_SLIDE_ID" val="090206be8048907b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CTM_SLIDE_ID" val="090206be8048907b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CTM_SLIDE_ID" val="090206be8048907b"/>
</p:tagLst>
</file>

<file path=ppt/theme/theme1.xml><?xml version="1.0" encoding="utf-8"?>
<a:theme xmlns:a="http://schemas.openxmlformats.org/drawingml/2006/main" name="1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2_Custom Design">
      <a:majorFont>
        <a:latin typeface="Palatino Linotype"/>
        <a:ea typeface="Kozuka Gothic Pro B"/>
        <a:cs typeface="Kozuka Gothic Pro B"/>
      </a:majorFont>
      <a:minorFont>
        <a:latin typeface="Palatino Linotype"/>
        <a:ea typeface="Kozuka Gothic Pro B"/>
        <a:cs typeface="Kozuka Gothic Pro B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613</TotalTime>
  <Words>682</Words>
  <Application>Microsoft Office PowerPoint</Application>
  <PresentationFormat>On-screen Show (4:3)</PresentationFormat>
  <Paragraphs>205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12_Custom Design</vt:lpstr>
      <vt:lpstr>PowerPoint Presentation</vt:lpstr>
      <vt:lpstr>Fannie Mae and Freddie Mac</vt:lpstr>
      <vt:lpstr>Preservation Programs – Immediate Funding</vt:lpstr>
      <vt:lpstr>Bond Credit Enhancement – 4% LIHTC</vt:lpstr>
      <vt:lpstr>9% LIHTC Mortgages</vt:lpstr>
      <vt:lpstr>Fannie Mae Green Refinance Plus</vt:lpstr>
      <vt:lpstr>Case Study #1 – Bonds with 4% LIHTC</vt:lpstr>
      <vt:lpstr>Case Study #1 – Bonds with 4% LIHTC (continued)</vt:lpstr>
      <vt:lpstr>Case Study #1 – Bonds with 4% LIHTC (continued)</vt:lpstr>
      <vt:lpstr>Case Study #1 – Bonds with 4% LIHTC (continued)</vt:lpstr>
      <vt:lpstr>Case Study – Rehab with Tenants in Place – 9% LIHTC</vt:lpstr>
      <vt:lpstr>Case Study – Rehab with Tenants in Place – 9% LIHTC (continued)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OEM</dc:creator>
  <cp:lastModifiedBy>Lisa Hoffmeyer</cp:lastModifiedBy>
  <cp:revision>79</cp:revision>
  <cp:lastPrinted>2009-05-12T15:42:29Z</cp:lastPrinted>
  <dcterms:created xsi:type="dcterms:W3CDTF">2009-05-20T17:47:24Z</dcterms:created>
  <dcterms:modified xsi:type="dcterms:W3CDTF">2011-09-23T17:40:10Z</dcterms:modified>
</cp:coreProperties>
</file>